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1"/>
  </p:notesMasterIdLst>
  <p:sldIdLst>
    <p:sldId id="258" r:id="rId3"/>
    <p:sldId id="353" r:id="rId4"/>
    <p:sldId id="370" r:id="rId5"/>
    <p:sldId id="316" r:id="rId6"/>
    <p:sldId id="388" r:id="rId7"/>
    <p:sldId id="389" r:id="rId8"/>
    <p:sldId id="400" r:id="rId9"/>
    <p:sldId id="390" r:id="rId10"/>
    <p:sldId id="391" r:id="rId11"/>
    <p:sldId id="384" r:id="rId12"/>
    <p:sldId id="396" r:id="rId13"/>
    <p:sldId id="397" r:id="rId14"/>
    <p:sldId id="402" r:id="rId15"/>
    <p:sldId id="404" r:id="rId16"/>
    <p:sldId id="398" r:id="rId17"/>
    <p:sldId id="399" r:id="rId18"/>
    <p:sldId id="385" r:id="rId19"/>
    <p:sldId id="383" r:id="rId20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820" autoAdjust="0"/>
  </p:normalViewPr>
  <p:slideViewPr>
    <p:cSldViewPr>
      <p:cViewPr>
        <p:scale>
          <a:sx n="120" d="100"/>
          <a:sy n="120" d="100"/>
        </p:scale>
        <p:origin x="-656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8/10/14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Emphasize that this is a spectrum, not a binary classification.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TYPES OF DATA and APIs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Formats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2939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Tabular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Nested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Graph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6535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952500"/>
            <a:ext cx="7924800" cy="3810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Fixed-width text files: “</a:t>
            </a:r>
            <a:r>
              <a:rPr lang="en-US" sz="2800" dirty="0" smtClean="0">
                <a:latin typeface="Courier New"/>
                <a:cs typeface="Courier New"/>
              </a:rPr>
              <a:t>  field007 blue</a:t>
            </a:r>
            <a:r>
              <a:rPr lang="en-US" sz="2800" dirty="0" smtClean="0"/>
              <a:t>” etc.</a:t>
            </a:r>
          </a:p>
          <a:p>
            <a:endParaRPr lang="en-US" sz="2800" dirty="0" smtClean="0"/>
          </a:p>
          <a:p>
            <a:r>
              <a:rPr lang="en-US" sz="2800" dirty="0" smtClean="0"/>
              <a:t>Delimited text files (Comma Separated Values and the much-ignored RFC 4180, plus tabs, pipes, and more)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Spreadsheets such as Excel</a:t>
            </a:r>
          </a:p>
          <a:p>
            <a:endParaRPr lang="en-US" sz="2800" dirty="0"/>
          </a:p>
          <a:p>
            <a:r>
              <a:rPr lang="en-US" sz="2800" dirty="0" smtClean="0"/>
              <a:t>Database formats</a:t>
            </a:r>
          </a:p>
        </p:txBody>
      </p:sp>
    </p:spTree>
    <p:extLst>
      <p:ext uri="{BB962C8B-B14F-4D97-AF65-F5344CB8AC3E}">
        <p14:creationId xmlns:p14="http://schemas.microsoft.com/office/powerpoint/2010/main" val="785179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952500"/>
            <a:ext cx="7924800" cy="3810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Fixed-width text files: “</a:t>
            </a:r>
            <a:r>
              <a:rPr lang="en-US" sz="2800" dirty="0" smtClean="0">
                <a:latin typeface="Courier New"/>
                <a:cs typeface="Courier New"/>
              </a:rPr>
              <a:t>  field007 blue</a:t>
            </a:r>
            <a:r>
              <a:rPr lang="en-US" sz="2800" dirty="0" smtClean="0"/>
              <a:t>” etc.</a:t>
            </a:r>
          </a:p>
          <a:p>
            <a:endParaRPr lang="en-US" sz="2800" dirty="0" smtClean="0"/>
          </a:p>
          <a:p>
            <a:r>
              <a:rPr lang="en-US" sz="2800" dirty="0" smtClean="0"/>
              <a:t>Delimited text files (Comma Separated Values and the much-ignored RFC 4180, plus tabs, pipes, and more)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Spreadsheets such as Excel</a:t>
            </a:r>
          </a:p>
          <a:p>
            <a:endParaRPr lang="en-US" sz="2800" dirty="0"/>
          </a:p>
          <a:p>
            <a:r>
              <a:rPr lang="en-US" sz="2800" dirty="0" smtClean="0"/>
              <a:t>Database formats</a:t>
            </a:r>
          </a:p>
        </p:txBody>
      </p:sp>
      <p:grpSp>
        <p:nvGrpSpPr>
          <p:cNvPr id="10" name="Group 26"/>
          <p:cNvGrpSpPr>
            <a:grpSpLocks/>
          </p:cNvGrpSpPr>
          <p:nvPr/>
        </p:nvGrpSpPr>
        <p:grpSpPr bwMode="auto">
          <a:xfrm>
            <a:off x="6510337" y="3314700"/>
            <a:ext cx="1463675" cy="1463675"/>
            <a:chOff x="0" y="0"/>
            <a:chExt cx="1280" cy="1280"/>
          </a:xfrm>
        </p:grpSpPr>
        <p:pic>
          <p:nvPicPr>
            <p:cNvPr id="11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“FLAT FILES”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3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Plain text files that hold data (fixed width and delimited text files, typically)  are often referred to as “flat files”.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14949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26"/>
          <p:cNvGrpSpPr>
            <a:grpSpLocks/>
          </p:cNvGrpSpPr>
          <p:nvPr/>
        </p:nvGrpSpPr>
        <p:grpSpPr bwMode="auto">
          <a:xfrm>
            <a:off x="6510337" y="3314700"/>
            <a:ext cx="1463675" cy="1463675"/>
            <a:chOff x="0" y="0"/>
            <a:chExt cx="1280" cy="1280"/>
          </a:xfrm>
        </p:grpSpPr>
        <p:pic>
          <p:nvPicPr>
            <p:cNvPr id="11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“FLAT FILES”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3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Plain text files that hold data (fixed width and delimited text files, typically)  are often referred to as “flat files”.</a:t>
              </a:r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952500"/>
            <a:ext cx="7924800" cy="3810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Fixed-width text files: “</a:t>
            </a:r>
            <a:r>
              <a:rPr lang="en-US" sz="2800" dirty="0" smtClean="0">
                <a:latin typeface="Courier New"/>
                <a:cs typeface="Courier New"/>
              </a:rPr>
              <a:t>  field007 blue</a:t>
            </a:r>
            <a:r>
              <a:rPr lang="en-US" sz="2800" dirty="0" smtClean="0"/>
              <a:t>” etc.</a:t>
            </a:r>
          </a:p>
          <a:p>
            <a:endParaRPr lang="en-US" sz="2800" dirty="0" smtClean="0"/>
          </a:p>
          <a:p>
            <a:r>
              <a:rPr lang="en-US" sz="2800" dirty="0" smtClean="0"/>
              <a:t>Delimited text files (Comma Separated Values and the much-ignored RFC 4180, plus tabs, pipes, and more)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Spreadsheets such as Excel</a:t>
            </a:r>
          </a:p>
          <a:p>
            <a:endParaRPr lang="en-US" sz="2800" dirty="0"/>
          </a:p>
          <a:p>
            <a:r>
              <a:rPr lang="en-US" sz="2800" dirty="0" smtClean="0"/>
              <a:t>Database formats</a:t>
            </a:r>
          </a:p>
        </p:txBody>
      </p:sp>
      <p:grpSp>
        <p:nvGrpSpPr>
          <p:cNvPr id="5" name="Group 26"/>
          <p:cNvGrpSpPr>
            <a:grpSpLocks/>
          </p:cNvGrpSpPr>
          <p:nvPr/>
        </p:nvGrpSpPr>
        <p:grpSpPr bwMode="auto">
          <a:xfrm>
            <a:off x="6891337" y="3467100"/>
            <a:ext cx="1463675" cy="1463675"/>
            <a:chOff x="0" y="0"/>
            <a:chExt cx="1280" cy="1280"/>
          </a:xfrm>
        </p:grpSpPr>
        <p:pic>
          <p:nvPicPr>
            <p:cNvPr id="6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We might include matrix formats, images, and perhaps even more here. (They could also be considered separately.)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65691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Nested data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Extensible Markup Notation (XML)</a:t>
            </a:r>
          </a:p>
          <a:p>
            <a:endParaRPr lang="en-US" sz="2800" dirty="0" smtClean="0"/>
          </a:p>
          <a:p>
            <a:r>
              <a:rPr lang="en-US" sz="2800" dirty="0" smtClean="0"/>
              <a:t>JavaScript Object Notation (JSON)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Other serialization systems such as Apache Thrift and Avro, and Google Protocol Buffers – even just pickled Python objects</a:t>
            </a:r>
          </a:p>
        </p:txBody>
      </p:sp>
    </p:spTree>
    <p:extLst>
      <p:ext uri="{BB962C8B-B14F-4D97-AF65-F5344CB8AC3E}">
        <p14:creationId xmlns:p14="http://schemas.microsoft.com/office/powerpoint/2010/main" val="19799909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Graph data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Various formats, built on lower-level formats.</a:t>
            </a:r>
          </a:p>
        </p:txBody>
      </p:sp>
    </p:spTree>
    <p:extLst>
      <p:ext uri="{BB962C8B-B14F-4D97-AF65-F5344CB8AC3E}">
        <p14:creationId xmlns:p14="http://schemas.microsoft.com/office/powerpoint/2010/main" val="17053459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APIs [Lab]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2324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922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714500"/>
            <a:ext cx="8429625" cy="30480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Organizing 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formats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APIs [LAB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]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/>
              <a:t>I</a:t>
            </a:r>
            <a:r>
              <a:rPr lang="en-US" sz="7500" dirty="0" smtClean="0"/>
              <a:t>. Organizing Data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291137" y="4000500"/>
            <a:ext cx="33528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3200" dirty="0" smtClean="0"/>
              <a:t>Structured Data</a:t>
            </a:r>
            <a:endParaRPr lang="en-US" sz="3200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37" y="1028700"/>
            <a:ext cx="1905000" cy="2632635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 bwMode="auto">
          <a:xfrm>
            <a:off x="719137" y="1409700"/>
            <a:ext cx="36576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3200" dirty="0" smtClean="0"/>
              <a:t>Un-Structured Data</a:t>
            </a:r>
          </a:p>
          <a:p>
            <a:pPr marL="0" indent="0">
              <a:buFont typeface="Lucida Grande"/>
              <a:buNone/>
            </a:pPr>
            <a:endParaRPr lang="en-US" sz="3200" dirty="0" smtClean="0"/>
          </a:p>
          <a:p>
            <a:pPr>
              <a:buFont typeface="Lucida Grande" charset="0"/>
              <a:buChar char="‣"/>
            </a:pPr>
            <a:endParaRPr lang="en-US" sz="3200" dirty="0" smtClean="0"/>
          </a:p>
          <a:p>
            <a:pPr marL="0" indent="0">
              <a:buFont typeface="Lucida Grande"/>
              <a:buNone/>
            </a:pPr>
            <a:endParaRPr lang="en-US" sz="32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2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2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2537" y="2552700"/>
            <a:ext cx="2905100" cy="124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217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Tabular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Nested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>
              <a:buFont typeface="Lucida Grande" charset="0"/>
              <a:buChar char="‣"/>
            </a:pPr>
            <a:r>
              <a:rPr lang="en-US" sz="3600" dirty="0" smtClean="0"/>
              <a:t>Graph data</a:t>
            </a:r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>
              <a:buFont typeface="Lucida Grande" charset="0"/>
              <a:buChar char="‣"/>
            </a:pPr>
            <a:endParaRPr lang="en-US" sz="3600" dirty="0"/>
          </a:p>
          <a:p>
            <a:pPr marL="0" indent="0">
              <a:buNone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sz="36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047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Tabular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Rows and columns</a:t>
            </a:r>
          </a:p>
          <a:p>
            <a:endParaRPr lang="en-US" sz="2800" dirty="0" smtClean="0"/>
          </a:p>
          <a:p>
            <a:r>
              <a:rPr lang="en-US" sz="2800" dirty="0" smtClean="0"/>
              <a:t>Implicit or explicit “schema”, tidy or not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Very common and well-handled by software</a:t>
            </a:r>
          </a:p>
        </p:txBody>
      </p:sp>
    </p:spTree>
    <p:extLst>
      <p:ext uri="{BB962C8B-B14F-4D97-AF65-F5344CB8AC3E}">
        <p14:creationId xmlns:p14="http://schemas.microsoft.com/office/powerpoint/2010/main" val="2139479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571500"/>
            <a:ext cx="7924800" cy="419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3600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sz="3600" dirty="0" smtClean="0"/>
              <a:t>“Tidy Data” is a conceptual framework    			for organizing data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Each variable is a </a:t>
            </a:r>
            <a:r>
              <a:rPr lang="en-US" sz="2800" i="1" dirty="0" smtClean="0"/>
              <a:t>column</a:t>
            </a:r>
          </a:p>
          <a:p>
            <a:endParaRPr lang="en-US" sz="2800" dirty="0" smtClean="0"/>
          </a:p>
          <a:p>
            <a:r>
              <a:rPr lang="en-US" sz="2800" dirty="0" smtClean="0"/>
              <a:t>Each observation is a </a:t>
            </a:r>
            <a:r>
              <a:rPr lang="en-US" sz="2800" i="1" dirty="0" smtClean="0"/>
              <a:t>row</a:t>
            </a:r>
            <a:endParaRPr lang="en-US" sz="2800" i="1" dirty="0"/>
          </a:p>
          <a:p>
            <a:endParaRPr lang="en-US" sz="2800" dirty="0" smtClean="0"/>
          </a:p>
          <a:p>
            <a:r>
              <a:rPr lang="en-US" sz="2800" dirty="0" smtClean="0"/>
              <a:t>Each type of observational unit is a </a:t>
            </a:r>
            <a:r>
              <a:rPr lang="en-US" sz="2800" i="1" dirty="0" smtClean="0"/>
              <a:t>table</a:t>
            </a:r>
          </a:p>
          <a:p>
            <a:endParaRPr lang="en-US" sz="2800" i="1" dirty="0" smtClean="0"/>
          </a:p>
          <a:p>
            <a:endParaRPr lang="en-US" sz="2800" dirty="0"/>
          </a:p>
          <a:p>
            <a:pPr marL="0" indent="0">
              <a:buNone/>
            </a:pPr>
            <a:r>
              <a:rPr lang="en-US" sz="2400" i="1" dirty="0" smtClean="0"/>
              <a:t>Usually</a:t>
            </a:r>
            <a:r>
              <a:rPr lang="en-US" sz="2400" dirty="0" smtClean="0"/>
              <a:t> tabular; related to relational “normal forms”</a:t>
            </a:r>
          </a:p>
        </p:txBody>
      </p:sp>
    </p:spTree>
    <p:extLst>
      <p:ext uri="{BB962C8B-B14F-4D97-AF65-F5344CB8AC3E}">
        <p14:creationId xmlns:p14="http://schemas.microsoft.com/office/powerpoint/2010/main" val="35482428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937" y="1409700"/>
            <a:ext cx="5105400" cy="42799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7924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Nested data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 smtClean="0"/>
              <a:t>“Hierarchical”, “Tree”, “Object”</a:t>
            </a:r>
          </a:p>
          <a:p>
            <a:endParaRPr lang="en-US" sz="2800" dirty="0"/>
          </a:p>
          <a:p>
            <a:r>
              <a:rPr lang="en-US" sz="2800" dirty="0" smtClean="0"/>
              <a:t>Often schema-less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Often multiple data types (lists, etc.)</a:t>
            </a:r>
          </a:p>
          <a:p>
            <a:endParaRPr lang="en-US" sz="2800" dirty="0"/>
          </a:p>
          <a:p>
            <a:r>
              <a:rPr lang="en-US" sz="2800" dirty="0" smtClean="0"/>
              <a:t>Often natural and fairly common</a:t>
            </a:r>
          </a:p>
        </p:txBody>
      </p:sp>
    </p:spTree>
    <p:extLst>
      <p:ext uri="{BB962C8B-B14F-4D97-AF65-F5344CB8AC3E}">
        <p14:creationId xmlns:p14="http://schemas.microsoft.com/office/powerpoint/2010/main" val="29857733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537" y="1638300"/>
            <a:ext cx="4152900" cy="34671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Organizing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795337" y="1181100"/>
            <a:ext cx="48006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dirty="0" smtClean="0"/>
              <a:t>Graph data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2800" dirty="0" smtClean="0"/>
              <a:t>Nodes and Edges</a:t>
            </a:r>
          </a:p>
          <a:p>
            <a:endParaRPr lang="en-US" sz="2800" dirty="0"/>
          </a:p>
          <a:p>
            <a:r>
              <a:rPr lang="en-US" sz="2800" dirty="0" smtClean="0"/>
              <a:t>Schema?</a:t>
            </a:r>
          </a:p>
          <a:p>
            <a:endParaRPr lang="en-US" sz="2800" dirty="0"/>
          </a:p>
          <a:p>
            <a:r>
              <a:rPr lang="en-US" sz="2800" dirty="0" smtClean="0"/>
              <a:t>Fits particular applications,</a:t>
            </a:r>
            <a:r>
              <a:rPr lang="en-US" sz="2800" dirty="0"/>
              <a:t> </a:t>
            </a:r>
            <a:r>
              <a:rPr lang="en-US" sz="2800" dirty="0" smtClean="0"/>
              <a:t>such as social networks and semantic web</a:t>
            </a:r>
          </a:p>
        </p:txBody>
      </p:sp>
    </p:spTree>
    <p:extLst>
      <p:ext uri="{BB962C8B-B14F-4D97-AF65-F5344CB8AC3E}">
        <p14:creationId xmlns:p14="http://schemas.microsoft.com/office/powerpoint/2010/main" val="29857733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9534</TotalTime>
  <Pages>0</Pages>
  <Words>476</Words>
  <Characters>0</Characters>
  <Application>Microsoft Macintosh PowerPoint</Application>
  <PresentationFormat>Custom</PresentationFormat>
  <Lines>0</Lines>
  <Paragraphs>174</Paragraphs>
  <Slides>18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GA_Instructor_Template_Deck</vt:lpstr>
      <vt:lpstr>Agenda</vt:lpstr>
      <vt:lpstr> DATA SCIENCE TYPES OF DATA and APIs</vt:lpstr>
      <vt:lpstr> I. Organizing Data II. formats III. APIs [LAB]</vt:lpstr>
      <vt:lpstr>I. Organizing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Formats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III. APIs [Lab]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553</cp:revision>
  <dcterms:modified xsi:type="dcterms:W3CDTF">2014-08-10T22:05:54Z</dcterms:modified>
</cp:coreProperties>
</file>